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310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370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138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332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9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23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4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61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694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2/7/2021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37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6040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54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ree_and_open-source_software" TargetMode="External"/><Relationship Id="rId7" Type="http://schemas.openxmlformats.org/officeDocument/2006/relationships/hyperlink" Target="https://en.wikipedia.org/wiki/The_Cathedral_and_the_Bazaar" TargetMode="External"/><Relationship Id="rId2" Type="http://schemas.openxmlformats.org/officeDocument/2006/relationships/hyperlink" Target="https://i.workana.com/glossary/what-is-open-sourc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The_Free_Software_Definition" TargetMode="External"/><Relationship Id="rId5" Type="http://schemas.openxmlformats.org/officeDocument/2006/relationships/hyperlink" Target="https://en.wikipedia.org/wiki/Free_software_movement" TargetMode="External"/><Relationship Id="rId4" Type="http://schemas.openxmlformats.org/officeDocument/2006/relationships/hyperlink" Target="https://www.designrush.com/trends/open-source-software-example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5BE5198A-7535-487B-837D-9C4EF5A54B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1" b="184"/>
          <a:stretch/>
        </p:blipFill>
        <p:spPr>
          <a:xfrm>
            <a:off x="0" y="0"/>
            <a:ext cx="12192000" cy="685798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B121716-8B64-478F-ABDB-17030AD1B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24000">
                <a:schemeClr val="bg1">
                  <a:alpha val="20000"/>
                </a:schemeClr>
              </a:gs>
              <a:gs pos="78000">
                <a:schemeClr val="bg1">
                  <a:alpha val="30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363EAD-01E9-4748-AF3B-C8FD3EA643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723" y="4956811"/>
            <a:ext cx="11439414" cy="897439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History of Free and Open Source Software (FOSS)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639430-B9AB-4BF5-8C4D-F7B088BCD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4275" y="5783001"/>
            <a:ext cx="10656310" cy="425961"/>
          </a:xfrm>
        </p:spPr>
        <p:txBody>
          <a:bodyPr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9361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A9301-BE21-45BD-8668-BC6C89F4A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B1164-8284-4B85-9A58-1A2B59BE4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https://i.workana.com/glossary/what-is-open-source/</a:t>
            </a:r>
            <a:endParaRPr lang="en-US" dirty="0"/>
          </a:p>
          <a:p>
            <a:r>
              <a:rPr lang="en-US" dirty="0">
                <a:hlinkClick r:id="rId3"/>
              </a:rPr>
              <a:t>https://en.wikipedia.org/wiki/Free_and_open-source_software</a:t>
            </a:r>
            <a:endParaRPr lang="en-US" dirty="0"/>
          </a:p>
          <a:p>
            <a:r>
              <a:rPr lang="en-US" dirty="0">
                <a:hlinkClick r:id="rId4"/>
              </a:rPr>
              <a:t>https://www.designrush.com/trends/open-source-software-examples\</a:t>
            </a:r>
            <a:endParaRPr lang="en-US" dirty="0"/>
          </a:p>
          <a:p>
            <a:r>
              <a:rPr lang="en-US" dirty="0">
                <a:hlinkClick r:id="rId5"/>
              </a:rPr>
              <a:t>https://en.wikipedia.org/wiki/Free_software_movement</a:t>
            </a:r>
            <a:endParaRPr lang="en-US" dirty="0"/>
          </a:p>
          <a:p>
            <a:r>
              <a:rPr lang="en-US" dirty="0">
                <a:hlinkClick r:id="rId6"/>
              </a:rPr>
              <a:t>https://en.wikipedia.org/wiki/The_Free_Software_Definition</a:t>
            </a:r>
            <a:endParaRPr lang="en-US" dirty="0"/>
          </a:p>
          <a:p>
            <a:r>
              <a:rPr lang="en-US" dirty="0">
                <a:hlinkClick r:id="rId7"/>
              </a:rPr>
              <a:t>https://en.wikipedia.org/wiki/The_Cathedral_and_the_Bazaar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132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B2811-B476-4A3E-B3BA-2975FEE28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FOSS?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FAF6B-F3A8-4C8F-8BEA-AC4016825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software that anyone can freely use, copy, study, or change the source code.</a:t>
            </a:r>
          </a:p>
          <a:p>
            <a:r>
              <a:rPr lang="en-US" dirty="0"/>
              <a:t>They do this so anyone can make changes to the source code to improve the design of the software.</a:t>
            </a:r>
          </a:p>
          <a:p>
            <a:r>
              <a:rPr lang="en-US" dirty="0"/>
              <a:t>This is the opposite of proprietary software, where the software is under restrictive copyright licensing, </a:t>
            </a:r>
            <a:r>
              <a:rPr lang="en-US"/>
              <a:t>with hidden source codes.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669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D1331-1C0D-42F9-9933-882F8DAF1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FOSS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52180-43ED-42E6-B58A-45071D510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with costs of the software</a:t>
            </a:r>
          </a:p>
          <a:p>
            <a:r>
              <a:rPr lang="en-US" dirty="0"/>
              <a:t>Normally has better security and stability</a:t>
            </a:r>
          </a:p>
          <a:p>
            <a:r>
              <a:rPr lang="en-US" dirty="0"/>
              <a:t>Privacy Protection</a:t>
            </a:r>
          </a:p>
          <a:p>
            <a:r>
              <a:rPr lang="en-US" dirty="0"/>
              <a:t>Gives more control to the users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583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C09E-BD38-4C61-9995-08BE0C9AF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FOSS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D9195-0B79-4001-B89B-99FD96738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Mozilla </a:t>
            </a:r>
            <a:r>
              <a:rPr lang="en-US" dirty="0" err="1"/>
              <a:t>FireFox</a:t>
            </a:r>
            <a:r>
              <a:rPr lang="en-US" dirty="0"/>
              <a:t> browser</a:t>
            </a:r>
          </a:p>
          <a:p>
            <a:r>
              <a:rPr lang="en-US" dirty="0"/>
              <a:t>Linux OS</a:t>
            </a:r>
          </a:p>
          <a:p>
            <a:r>
              <a:rPr lang="en-US" dirty="0"/>
              <a:t>Android phone OS</a:t>
            </a:r>
          </a:p>
          <a:p>
            <a:r>
              <a:rPr lang="en-US" dirty="0"/>
              <a:t>Blender</a:t>
            </a:r>
          </a:p>
          <a:p>
            <a:r>
              <a:rPr lang="en-US" dirty="0"/>
              <a:t>Python</a:t>
            </a:r>
          </a:p>
          <a:p>
            <a:r>
              <a:rPr lang="en-US" dirty="0"/>
              <a:t>LibreOffice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749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7A084-A773-4D5A-904E-EF055C708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4A1F5-4AFB-41A7-95A0-7419A1B4C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computers were first delivered to the everyday person, they already had pre-installed software in them.</a:t>
            </a:r>
          </a:p>
          <a:p>
            <a:r>
              <a:rPr lang="en-US" dirty="0"/>
              <a:t>This had no additional cost to it, and it had the editable source code with them.</a:t>
            </a:r>
          </a:p>
          <a:p>
            <a:r>
              <a:rPr lang="en-US" dirty="0"/>
              <a:t>Then as software started to become a stand-alone item, took away the ability to see the source code.</a:t>
            </a:r>
          </a:p>
          <a:p>
            <a:r>
              <a:rPr lang="en-US" dirty="0"/>
              <a:t>They did this so their competitors were unable to see their trade secrets.</a:t>
            </a:r>
          </a:p>
          <a:p>
            <a:r>
              <a:rPr lang="en-US" dirty="0"/>
              <a:t>Due to the high cost of the applications people were making, they didn’t want to change away from the software they were purchasing. People became dependent on the software developers.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55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8AD8B-B6E9-478E-95DC-F98B155CC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8555F-F416-4121-8BB3-E9FB2492E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the independent software vendors (ISV’s) taking away the source code.</a:t>
            </a:r>
          </a:p>
          <a:p>
            <a:r>
              <a:rPr lang="en-US" dirty="0"/>
              <a:t>This triggered, in the Mid-1980’s, the “free software movement”.</a:t>
            </a:r>
          </a:p>
          <a:p>
            <a:r>
              <a:rPr lang="en-US" dirty="0"/>
              <a:t>Richard Stallman started the movement with the launching of the GNU Project.</a:t>
            </a:r>
          </a:p>
          <a:p>
            <a:r>
              <a:rPr lang="en-US" dirty="0"/>
              <a:t>The movement wasn’t about getting free software but the “free”-</a:t>
            </a:r>
            <a:r>
              <a:rPr lang="en-US" dirty="0" err="1"/>
              <a:t>dom</a:t>
            </a:r>
            <a:r>
              <a:rPr lang="en-US" dirty="0"/>
              <a:t> to edit the software.</a:t>
            </a:r>
          </a:p>
          <a:p>
            <a:r>
              <a:rPr lang="en-US" dirty="0"/>
              <a:t>The follower's philosophy was that they would reject proprietary software and would promote free software.</a:t>
            </a:r>
          </a:p>
          <a:p>
            <a:r>
              <a:rPr lang="en-US" dirty="0"/>
              <a:t>They believed that everyone should have the freedoms listed in the Free Software Definition.</a:t>
            </a:r>
          </a:p>
          <a:p>
            <a:pPr lvl="1"/>
            <a:r>
              <a:rPr lang="en-US" dirty="0"/>
              <a:t>The freedoms are:</a:t>
            </a:r>
          </a:p>
          <a:p>
            <a:pPr lvl="2"/>
            <a:r>
              <a:rPr lang="en-US" dirty="0"/>
              <a:t>The freedom to run the program as you wish, for any purpose</a:t>
            </a:r>
          </a:p>
          <a:p>
            <a:pPr lvl="2"/>
            <a:r>
              <a:rPr lang="en-US" dirty="0"/>
              <a:t>The freedom to study who the program works, and change it so it does your computing as you wish</a:t>
            </a:r>
          </a:p>
          <a:p>
            <a:pPr lvl="2"/>
            <a:r>
              <a:rPr lang="en-US" dirty="0"/>
              <a:t>The freedom to redistribute copies so you can help your neighbor</a:t>
            </a:r>
          </a:p>
          <a:p>
            <a:pPr lvl="2"/>
            <a:r>
              <a:rPr lang="en-US" dirty="0"/>
              <a:t>The freedom to distribute copies of your modified versions to others.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715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1A620-39DA-4C7D-ACE3-1BF0740CB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B1639-7E58-4D74-84D7-42C290559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the release of the Linux kernel in 1991 by Linus Torvalds which wasn’t initially released under either a free software or an Open-source software.</a:t>
            </a:r>
          </a:p>
          <a:p>
            <a:r>
              <a:rPr lang="en-US" dirty="0"/>
              <a:t>Then in 1992 the GNU Project had completed all the major operating system utilities but didn’t have a finished operating system kernel.</a:t>
            </a:r>
          </a:p>
          <a:p>
            <a:r>
              <a:rPr lang="en-US" dirty="0"/>
              <a:t>Also, in 1992 Linus had relicensed the project un the GNU General Public License with version 0.12 of Linux.</a:t>
            </a:r>
          </a:p>
          <a:p>
            <a:r>
              <a:rPr lang="en-US" dirty="0"/>
              <a:t>This was the first time that it was possible to run an OS the was composed of FOSS</a:t>
            </a:r>
          </a:p>
        </p:txBody>
      </p:sp>
    </p:spTree>
    <p:extLst>
      <p:ext uri="{BB962C8B-B14F-4D97-AF65-F5344CB8AC3E}">
        <p14:creationId xmlns:p14="http://schemas.microsoft.com/office/powerpoint/2010/main" val="3819400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53891-BBD4-47C8-8F33-35CD39E40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CC4A5-B2FB-427B-A294-3448FCE3C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1997, Eric Raymond published The Cathedral and the Bazaar. </a:t>
            </a:r>
          </a:p>
          <a:p>
            <a:r>
              <a:rPr lang="en-US" dirty="0"/>
              <a:t>This started as an essay then became a book about the hacker community and Free Software Principles.</a:t>
            </a:r>
          </a:p>
          <a:p>
            <a:r>
              <a:rPr lang="en-US" dirty="0"/>
              <a:t>Because of this paper and the amount of attention it received, Netscape Communications Corp. had created their Netscape Communicator Internet suite as free software.</a:t>
            </a:r>
          </a:p>
          <a:p>
            <a:r>
              <a:rPr lang="en-US" dirty="0"/>
              <a:t>Many of you would know this today as Mozilla Firefox and Mozilla Thunderbird.</a:t>
            </a:r>
          </a:p>
          <a:p>
            <a:r>
              <a:rPr lang="en-US" dirty="0"/>
              <a:t>With Netscape’s act this made many in the software industry look for a different way to rebrand the Free Software movement to emphasize the business potential of sharing and collaboration on software. </a:t>
            </a:r>
          </a:p>
          <a:p>
            <a:r>
              <a:rPr lang="en-US" dirty="0"/>
              <a:t>The name they chose was Open-source.</a:t>
            </a:r>
          </a:p>
          <a:p>
            <a:r>
              <a:rPr lang="en-US" dirty="0"/>
              <a:t>In February 1998, the Open-Source Initiative (OSI) was founded.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298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0C945-18E2-48C6-ABC0-47F561227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A06F4-3F5B-417B-B534-D014217B9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Though with the founding of OSI many commercial software vendors still felt threatened by it.</a:t>
            </a:r>
          </a:p>
          <a:p>
            <a:r>
              <a:rPr lang="en-US" dirty="0"/>
              <a:t>A Microsoft executive publicly stated in 2001 that "Open-source is an intellectual property destroyer. I can't imagine something that could be worse than this for the software business and the intellectual-property business.”</a:t>
            </a:r>
          </a:p>
          <a:p>
            <a:r>
              <a:rPr lang="en-US" dirty="0"/>
              <a:t>This statement is a perfect representation of the initial response to FOSS.</a:t>
            </a:r>
          </a:p>
          <a:p>
            <a:r>
              <a:rPr lang="en-US" dirty="0"/>
              <a:t>Though with the success of FOSS operating systems like Linux, and companies based of FOSS like Red Hat</a:t>
            </a:r>
          </a:p>
          <a:p>
            <a:r>
              <a:rPr lang="en-US" dirty="0"/>
              <a:t>It has helped change the attitude of software developers and has made a dramatic change in the corporate philosophy about the development of Free and Open-Source software.</a:t>
            </a:r>
          </a:p>
        </p:txBody>
      </p:sp>
    </p:spTree>
    <p:extLst>
      <p:ext uri="{BB962C8B-B14F-4D97-AF65-F5344CB8AC3E}">
        <p14:creationId xmlns:p14="http://schemas.microsoft.com/office/powerpoint/2010/main" val="8735201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RegularSeedRightStep">
      <a:dk1>
        <a:srgbClr val="000000"/>
      </a:dk1>
      <a:lt1>
        <a:srgbClr val="FFFFFF"/>
      </a:lt1>
      <a:dk2>
        <a:srgbClr val="2B301B"/>
      </a:dk2>
      <a:lt2>
        <a:srgbClr val="F3F0F3"/>
      </a:lt2>
      <a:accent1>
        <a:srgbClr val="48B75D"/>
      </a:accent1>
      <a:accent2>
        <a:srgbClr val="3BB183"/>
      </a:accent2>
      <a:accent3>
        <a:srgbClr val="45AFB1"/>
      </a:accent3>
      <a:accent4>
        <a:srgbClr val="3B7DB1"/>
      </a:accent4>
      <a:accent5>
        <a:srgbClr val="4D5EC3"/>
      </a:accent5>
      <a:accent6>
        <a:srgbClr val="6648B6"/>
      </a:accent6>
      <a:hlink>
        <a:srgbClr val="BF3FA7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793</Words>
  <Application>Microsoft Office PowerPoint</Application>
  <PresentationFormat>Widescreen</PresentationFormat>
  <Paragraphs>62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Garamond</vt:lpstr>
      <vt:lpstr>Gill Sans MT</vt:lpstr>
      <vt:lpstr>SavonVTI</vt:lpstr>
      <vt:lpstr>History of Free and Open Source Software (FOSS)</vt:lpstr>
      <vt:lpstr>What is FOSS? </vt:lpstr>
      <vt:lpstr>Benefits of FOSS</vt:lpstr>
      <vt:lpstr>Examples of FOSS</vt:lpstr>
      <vt:lpstr>History</vt:lpstr>
      <vt:lpstr>History Cont.</vt:lpstr>
      <vt:lpstr>History Cont.</vt:lpstr>
      <vt:lpstr>History Cont.</vt:lpstr>
      <vt:lpstr>History Cont.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Free and Open Source Software</dc:title>
  <dc:creator>Quimby, Damian</dc:creator>
  <cp:lastModifiedBy>Quimby, Damian</cp:lastModifiedBy>
  <cp:revision>12</cp:revision>
  <dcterms:created xsi:type="dcterms:W3CDTF">2021-02-07T18:03:57Z</dcterms:created>
  <dcterms:modified xsi:type="dcterms:W3CDTF">2021-02-07T20:41:52Z</dcterms:modified>
</cp:coreProperties>
</file>

<file path=docProps/thumbnail.jpeg>
</file>